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9" r:id="rId3"/>
    <p:sldId id="261" r:id="rId4"/>
    <p:sldId id="263" r:id="rId5"/>
    <p:sldId id="298" r:id="rId6"/>
    <p:sldId id="297" r:id="rId7"/>
    <p:sldId id="284" r:id="rId8"/>
    <p:sldId id="299" r:id="rId9"/>
    <p:sldId id="300" r:id="rId10"/>
    <p:sldId id="304" r:id="rId11"/>
    <p:sldId id="305" r:id="rId12"/>
    <p:sldId id="301" r:id="rId13"/>
    <p:sldId id="302" r:id="rId14"/>
    <p:sldId id="303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23" r:id="rId28"/>
    <p:sldId id="318" r:id="rId29"/>
    <p:sldId id="319" r:id="rId30"/>
    <p:sldId id="320" r:id="rId31"/>
    <p:sldId id="321" r:id="rId32"/>
    <p:sldId id="322" r:id="rId33"/>
    <p:sldId id="268" r:id="rId34"/>
    <p:sldId id="27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31" autoAdjust="0"/>
  </p:normalViewPr>
  <p:slideViewPr>
    <p:cSldViewPr snapToGrid="0">
      <p:cViewPr varScale="1">
        <p:scale>
          <a:sx n="88" d="100"/>
          <a:sy n="88" d="100"/>
        </p:scale>
        <p:origin x="4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D8AC5-1239-463B-876E-A0FC191CADD0}" type="datetimeFigureOut">
              <a:rPr lang="en-IN" smtClean="0"/>
              <a:t>17-03-2019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D0742-6BE7-413F-A1A7-6C54949C4B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734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D0742-6BE7-413F-A1A7-6C54949C4B93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598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D0742-6BE7-413F-A1A7-6C54949C4B93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85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4011F-306C-4777-B2B4-A7847D757401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870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1838-74AD-43D3-8221-C7FE53993EA0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20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307C3-73EC-4148-9E43-EA42A5972E10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2705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0394-F4E0-4ED1-81AE-533029845B1F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3868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A00D-BF76-4473-98EC-BAEE89CFA4E4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2338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EA92-6E4B-4DAE-BE86-06C267A622AC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0548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3545-0AA6-4A96-9A33-E54B949D3085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1776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E5E8-B138-4708-AE97-51BDE3DBE070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898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159F-409C-4A65-9D76-67E4BD5406C5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27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66138-C61F-4EE4-B34C-673E38946417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048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A8F08-751E-46F0-81EF-4D82E7A9A970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783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C7ECB-5BC0-4B81-9EC9-4238506B2957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088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32D4-E7E9-4741-B9B0-78C57A933063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7611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8A609-DAB4-464D-8823-C7142B650445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105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2703-14B0-4EEF-8A03-882AD099A2F4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038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AB2D-6D48-4A4D-85A4-E1D0BEE8D65E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3876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F6CAA-0E8C-431D-A7C2-7F93B27C34F5}" type="datetime1">
              <a:rPr lang="en-IN" smtClean="0"/>
              <a:t>17-03-2019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DD6249F-EE4F-4DF2-B38E-B2595D42DF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290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8463" y="176552"/>
            <a:ext cx="8361948" cy="755353"/>
          </a:xfrm>
        </p:spPr>
        <p:txBody>
          <a:bodyPr/>
          <a:lstStyle/>
          <a:p>
            <a:pPr algn="ctr"/>
            <a:r>
              <a:rPr lang="en-IN" sz="48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Science &amp;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7410" y="976259"/>
            <a:ext cx="3830528" cy="347716"/>
          </a:xfrm>
        </p:spPr>
        <p:txBody>
          <a:bodyPr>
            <a:normAutofit fontScale="47500" lnSpcReduction="20000"/>
          </a:bodyPr>
          <a:lstStyle/>
          <a:p>
            <a:r>
              <a:rPr lang="en-IN" sz="2900" b="1" i="1" dirty="0">
                <a:solidFill>
                  <a:srgbClr val="FF0000"/>
                </a:solidFill>
              </a:rPr>
              <a:t>Capstone Project (2</a:t>
            </a:r>
            <a:r>
              <a:rPr lang="en-IN" sz="2900" b="1" i="1" baseline="30000" dirty="0">
                <a:solidFill>
                  <a:srgbClr val="FF0000"/>
                </a:solidFill>
              </a:rPr>
              <a:t>nd</a:t>
            </a:r>
            <a:r>
              <a:rPr lang="en-IN" sz="2900" b="1" i="1" dirty="0">
                <a:solidFill>
                  <a:srgbClr val="FF0000"/>
                </a:solidFill>
              </a:rPr>
              <a:t> – 17</a:t>
            </a:r>
            <a:r>
              <a:rPr lang="en-IN" sz="2900" b="1" i="1" baseline="30000" dirty="0">
                <a:solidFill>
                  <a:srgbClr val="FF0000"/>
                </a:solidFill>
              </a:rPr>
              <a:t>th</a:t>
            </a:r>
            <a:r>
              <a:rPr lang="en-IN" sz="2900" b="1" i="1" dirty="0">
                <a:solidFill>
                  <a:srgbClr val="FF0000"/>
                </a:solidFill>
              </a:rPr>
              <a:t> March 2019</a:t>
            </a:r>
            <a:r>
              <a:rPr lang="en-IN" sz="2800" b="1" i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304913" y="4806234"/>
            <a:ext cx="2804253" cy="1986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i="1" dirty="0">
                <a:solidFill>
                  <a:srgbClr val="002060"/>
                </a:solidFill>
              </a:rPr>
              <a:t>&gt; By </a:t>
            </a:r>
            <a:endParaRPr lang="en-IN" b="1" i="1" dirty="0">
              <a:solidFill>
                <a:srgbClr val="C00000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en-IN" sz="1800" b="1" i="1" dirty="0">
                <a:solidFill>
                  <a:srgbClr val="C00000"/>
                </a:solidFill>
              </a:rPr>
              <a:t>Clyde Mendonca</a:t>
            </a:r>
          </a:p>
          <a:p>
            <a:pPr marL="742950" lvl="1" indent="-285750" algn="l">
              <a:buFontTx/>
              <a:buChar char="-"/>
            </a:pPr>
            <a:r>
              <a:rPr lang="en-US" sz="1800" b="1" i="1" dirty="0">
                <a:solidFill>
                  <a:srgbClr val="C00000"/>
                </a:solidFill>
              </a:rPr>
              <a:t>Krupa Shah</a:t>
            </a:r>
          </a:p>
          <a:p>
            <a:pPr marL="742950" lvl="1" indent="-285750" algn="l">
              <a:buFontTx/>
              <a:buChar char="-"/>
            </a:pPr>
            <a:r>
              <a:rPr lang="en-US" sz="1800" b="1" i="1" dirty="0">
                <a:solidFill>
                  <a:srgbClr val="C00000"/>
                </a:solidFill>
              </a:rPr>
              <a:t>Pranav Nair</a:t>
            </a:r>
          </a:p>
          <a:p>
            <a:pPr marL="742950" lvl="1" indent="-285750" algn="l">
              <a:buFontTx/>
              <a:buChar char="-"/>
            </a:pPr>
            <a:r>
              <a:rPr lang="en-US" sz="1800" b="1" i="1" dirty="0">
                <a:solidFill>
                  <a:srgbClr val="C00000"/>
                </a:solidFill>
              </a:rPr>
              <a:t>Rushabh Mehta</a:t>
            </a:r>
            <a:endParaRPr lang="en-IN" sz="1800" b="1" i="1" dirty="0">
              <a:solidFill>
                <a:srgbClr val="C00000"/>
              </a:solidFill>
            </a:endParaRPr>
          </a:p>
          <a:p>
            <a:pPr marL="742950" lvl="1" indent="-285750" algn="l">
              <a:buFontTx/>
              <a:buChar char="-"/>
            </a:pPr>
            <a:r>
              <a:rPr lang="en-IN" sz="1800" b="1" i="1" dirty="0">
                <a:solidFill>
                  <a:srgbClr val="C00000"/>
                </a:solidFill>
              </a:rPr>
              <a:t>Rajesh Brid</a:t>
            </a:r>
            <a:r>
              <a:rPr lang="en-IN" b="1" dirty="0">
                <a:solidFill>
                  <a:srgbClr val="C00000"/>
                </a:solidFill>
              </a:rPr>
              <a:t>	</a:t>
            </a:r>
            <a:endParaRPr lang="en-IN" dirty="0"/>
          </a:p>
          <a:p>
            <a:pPr marL="285750" indent="-285750" algn="l">
              <a:buFontTx/>
              <a:buChar char="-"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1</a:t>
            </a:fld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9" y="6008198"/>
            <a:ext cx="3333750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1" y="1847850"/>
            <a:ext cx="3723230" cy="2798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010" y="1867176"/>
            <a:ext cx="3145457" cy="25877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352675" y="1276744"/>
            <a:ext cx="6222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“Propensity to watch a video in the next 2 days”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62" y="4976812"/>
            <a:ext cx="2439887" cy="164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914" y="2000250"/>
            <a:ext cx="2497815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9339" y="1832186"/>
            <a:ext cx="2410673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18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082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629" y="673769"/>
            <a:ext cx="9661822" cy="60492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Registration (Distribution Graphs)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10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3" y="1085850"/>
            <a:ext cx="9291637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05" y="3924300"/>
            <a:ext cx="921937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082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629" y="673769"/>
            <a:ext cx="9661822" cy="60492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Registration (Distribution Graphs)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11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157287"/>
            <a:ext cx="56769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3962400"/>
            <a:ext cx="5662613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937" y="1223962"/>
            <a:ext cx="5828839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088" y="4029075"/>
            <a:ext cx="577168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12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082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629" y="673769"/>
            <a:ext cx="9661822" cy="60492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UTMVisited (Distribution Graphs)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12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243012"/>
            <a:ext cx="4499886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1" y="1190625"/>
            <a:ext cx="4542879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7" y="4000500"/>
            <a:ext cx="7138988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3924300"/>
            <a:ext cx="427468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66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082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629" y="673769"/>
            <a:ext cx="9661822" cy="60492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VideoDetails (Distribution Graphs)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13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57275"/>
            <a:ext cx="42291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6" y="1109662"/>
            <a:ext cx="4217773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" y="4010025"/>
            <a:ext cx="714375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612" y="3914775"/>
            <a:ext cx="420460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31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082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629" y="673769"/>
            <a:ext cx="9661822" cy="60492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VideoStarted (Distribution Graphs)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14</a:t>
            </a:fld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19175"/>
            <a:ext cx="4143375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8" y="3814762"/>
            <a:ext cx="11415712" cy="2926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976312"/>
            <a:ext cx="4067175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663" y="938212"/>
            <a:ext cx="374808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74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DFA8-C786-4F1B-81D5-F8079BC8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679" y="2654352"/>
            <a:ext cx="6370580" cy="1253197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Recency-Frequency Approach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dirty="0">
                <a:solidFill>
                  <a:srgbClr val="002060"/>
                </a:solidFill>
              </a:rPr>
              <a:t>To Segment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FCC1C-A2D9-4136-BC57-B076A5C5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19544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409D-10F8-408E-AE9B-EE3D760A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2060"/>
                </a:solidFill>
              </a:rPr>
              <a:t>Step 1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dirty="0">
                <a:solidFill>
                  <a:srgbClr val="002060"/>
                </a:solidFill>
              </a:rPr>
              <a:t>Define a column “epoch” as Unix Timestamp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0D424-0EE5-441B-B75D-873504B02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2" y="2243050"/>
            <a:ext cx="10149820" cy="3485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28E42-3FEF-4E1A-B543-23AD43C7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95213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F0FF-5265-44ED-BA01-459BFADE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82" y="1242646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2060"/>
                </a:solidFill>
              </a:rPr>
              <a:t>Step 2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dirty="0">
                <a:solidFill>
                  <a:srgbClr val="002060"/>
                </a:solidFill>
              </a:rPr>
              <a:t>Sort </a:t>
            </a:r>
            <a:r>
              <a:rPr lang="en-IN" dirty="0" err="1">
                <a:solidFill>
                  <a:srgbClr val="002060"/>
                </a:solidFill>
              </a:rPr>
              <a:t>DataFrame</a:t>
            </a:r>
            <a:r>
              <a:rPr lang="en-IN" dirty="0">
                <a:solidFill>
                  <a:srgbClr val="002060"/>
                </a:solidFill>
              </a:rPr>
              <a:t> in ascending order of epoch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1FE41-DAC4-479E-951D-A7155511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17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658742-A527-4B9E-A4D9-F908C013B7DB}"/>
              </a:ext>
            </a:extLst>
          </p:cNvPr>
          <p:cNvSpPr txBox="1">
            <a:spLocks/>
          </p:cNvSpPr>
          <p:nvPr/>
        </p:nvSpPr>
        <p:spPr>
          <a:xfrm>
            <a:off x="874282" y="298160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rgbClr val="002060"/>
                </a:solidFill>
              </a:rPr>
              <a:t>Step 3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dirty="0">
                <a:solidFill>
                  <a:srgbClr val="002060"/>
                </a:solidFill>
              </a:rPr>
              <a:t>Pick a date (0.7 quantile for now)</a:t>
            </a:r>
          </a:p>
        </p:txBody>
      </p:sp>
    </p:spTree>
    <p:extLst>
      <p:ext uri="{BB962C8B-B14F-4D97-AF65-F5344CB8AC3E}">
        <p14:creationId xmlns:p14="http://schemas.microsoft.com/office/powerpoint/2010/main" val="9305427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F0FF-5265-44ED-BA01-459BFADE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82" y="791325"/>
            <a:ext cx="8596668" cy="13208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Step 4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dirty="0">
                <a:solidFill>
                  <a:srgbClr val="002060"/>
                </a:solidFill>
              </a:rPr>
              <a:t>Split into train &amp;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1FE41-DAC4-479E-951D-A7155511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18</a:t>
            </a:fld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B16774-CB7E-4994-83A1-3C8A5A8E629E}"/>
              </a:ext>
            </a:extLst>
          </p:cNvPr>
          <p:cNvSpPr/>
          <p:nvPr/>
        </p:nvSpPr>
        <p:spPr>
          <a:xfrm>
            <a:off x="1111348" y="2112125"/>
            <a:ext cx="7479315" cy="2853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before 0.7 quantile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1919A9-8EEE-488C-BCF2-390A70592FCE}"/>
              </a:ext>
            </a:extLst>
          </p:cNvPr>
          <p:cNvSpPr/>
          <p:nvPr/>
        </p:nvSpPr>
        <p:spPr>
          <a:xfrm>
            <a:off x="1111347" y="5085687"/>
            <a:ext cx="7479315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after 0.7 quantile</a:t>
            </a:r>
          </a:p>
        </p:txBody>
      </p:sp>
    </p:spTree>
    <p:extLst>
      <p:ext uri="{BB962C8B-B14F-4D97-AF65-F5344CB8AC3E}">
        <p14:creationId xmlns:p14="http://schemas.microsoft.com/office/powerpoint/2010/main" val="31154161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E35C9-2705-49CB-8EEE-564A4572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23" y="609600"/>
            <a:ext cx="9335588" cy="13208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2060"/>
                </a:solidFill>
              </a:rPr>
              <a:t>Step 5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dirty="0">
                <a:solidFill>
                  <a:srgbClr val="002060"/>
                </a:solidFill>
              </a:rPr>
              <a:t>For </a:t>
            </a:r>
            <a:r>
              <a:rPr lang="en-IN" dirty="0" smtClean="0">
                <a:solidFill>
                  <a:srgbClr val="002060"/>
                </a:solidFill>
              </a:rPr>
              <a:t>train-data, </a:t>
            </a:r>
            <a:r>
              <a:rPr lang="en-IN" dirty="0">
                <a:solidFill>
                  <a:srgbClr val="002060"/>
                </a:solidFill>
              </a:rPr>
              <a:t>c</a:t>
            </a:r>
            <a:r>
              <a:rPr lang="en-IN" dirty="0" smtClean="0">
                <a:solidFill>
                  <a:srgbClr val="002060"/>
                </a:solidFill>
              </a:rPr>
              <a:t>alculate </a:t>
            </a:r>
            <a:r>
              <a:rPr lang="en-IN" dirty="0">
                <a:solidFill>
                  <a:srgbClr val="002060"/>
                </a:solidFill>
              </a:rPr>
              <a:t>frequency value &amp;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B699C-B357-4537-9B6E-AC501D54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19</a:t>
            </a:fld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89041-443B-42E3-B386-A81351E50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93" y="2233035"/>
            <a:ext cx="9334540" cy="38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477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263" y="68177"/>
            <a:ext cx="8988062" cy="112244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1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DS &amp; ML – Capstone Project</a:t>
            </a:r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IN" sz="22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“A</a:t>
            </a:r>
            <a:r>
              <a:rPr lang="en-US" sz="22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udience segmentation of a content app, based on its user’s propensity to watch a video in the next 2 days.”</a:t>
            </a:r>
            <a:r>
              <a:rPr lang="en-IN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IN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IN" b="1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50846"/>
            <a:ext cx="8596668" cy="31385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800" dirty="0">
                <a:solidFill>
                  <a:schemeClr val="accent5">
                    <a:lumMod val="50000"/>
                  </a:schemeClr>
                </a:solidFill>
                <a:latin typeface="Algerian" panose="04020705040A02060702" pitchFamily="82" charset="0"/>
              </a:rPr>
              <a:t>INDEX</a:t>
            </a:r>
          </a:p>
          <a:p>
            <a:pPr>
              <a:buAutoNum type="arabicPeriod"/>
            </a:pPr>
            <a:r>
              <a:rPr lang="en-IN" b="1" dirty="0">
                <a:latin typeface="Arial Black" panose="020B0A04020102020204" pitchFamily="34" charset="0"/>
              </a:rPr>
              <a:t>Problem Statement</a:t>
            </a:r>
          </a:p>
          <a:p>
            <a:pPr>
              <a:buAutoNum type="arabicPeriod"/>
            </a:pPr>
            <a:r>
              <a:rPr lang="en-IN" b="1" dirty="0">
                <a:latin typeface="Arial Black" panose="020B0A04020102020204" pitchFamily="34" charset="0"/>
              </a:rPr>
              <a:t>Dataset Features</a:t>
            </a:r>
          </a:p>
          <a:p>
            <a:pPr>
              <a:buFont typeface="Wingdings 3" charset="2"/>
              <a:buAutoNum type="arabicPeriod"/>
            </a:pPr>
            <a:r>
              <a:rPr lang="en-IN" b="1" dirty="0">
                <a:latin typeface="Arial Black" panose="020B0A04020102020204" pitchFamily="34" charset="0"/>
              </a:rPr>
              <a:t>Solution Overview</a:t>
            </a:r>
          </a:p>
          <a:p>
            <a:pPr>
              <a:buAutoNum type="arabicPeriod"/>
            </a:pPr>
            <a:r>
              <a:rPr lang="en-IN" b="1" dirty="0">
                <a:latin typeface="Arial Black" panose="020B0A04020102020204" pitchFamily="34" charset="0"/>
              </a:rPr>
              <a:t>Data Exploration, Features Engineering &amp; Selection</a:t>
            </a:r>
          </a:p>
          <a:p>
            <a:pPr>
              <a:buAutoNum type="arabicPeriod"/>
            </a:pPr>
            <a:r>
              <a:rPr lang="en-US" b="1" dirty="0" smtClean="0">
                <a:latin typeface="Arial Black" panose="020B0A04020102020204" pitchFamily="34" charset="0"/>
              </a:rPr>
              <a:t>Building Recommendation Engine</a:t>
            </a:r>
            <a:endParaRPr lang="en-IN" b="1" dirty="0">
              <a:latin typeface="Arial Black" panose="020B0A04020102020204" pitchFamily="34" charset="0"/>
            </a:endParaRPr>
          </a:p>
          <a:p>
            <a:pPr>
              <a:buAutoNum type="arabicPeriod"/>
            </a:pPr>
            <a:r>
              <a:rPr lang="en-IN" b="1" dirty="0"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2475720"/>
      </p:ext>
    </p:extLst>
  </p:cSld>
  <p:clrMapOvr>
    <a:masterClrMapping/>
  </p:clrMapOvr>
  <p:transition spd="slow" advClick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9AAB-98FB-494B-8E7C-24F030B5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How did we do Step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96816-2208-4E07-AB34-E4593D96C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20</a:t>
            </a:fld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A547E6-EDAD-42E5-AC7F-F843797A5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65025"/>
              </p:ext>
            </p:extLst>
          </p:nvPr>
        </p:nvGraphicFramePr>
        <p:xfrm>
          <a:off x="677334" y="159186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5986130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93091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Frequency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Frequency Value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4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&gt;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80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10 - 22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34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 –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50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2 - 4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57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 or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25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210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8DF4-8D42-47D2-B894-E271E0DE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77" y="609600"/>
            <a:ext cx="9030789" cy="155883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2060"/>
                </a:solidFill>
              </a:rPr>
              <a:t>Step 6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dirty="0">
                <a:solidFill>
                  <a:srgbClr val="002060"/>
                </a:solidFill>
              </a:rPr>
              <a:t>For </a:t>
            </a:r>
            <a:r>
              <a:rPr lang="en-IN" dirty="0" smtClean="0">
                <a:solidFill>
                  <a:srgbClr val="002060"/>
                </a:solidFill>
              </a:rPr>
              <a:t>train-data, calculate </a:t>
            </a:r>
            <a:r>
              <a:rPr lang="en-IN" dirty="0" err="1" smtClean="0">
                <a:solidFill>
                  <a:srgbClr val="002060"/>
                </a:solidFill>
              </a:rPr>
              <a:t>Recency</a:t>
            </a:r>
            <a:r>
              <a:rPr lang="en-IN" dirty="0" smtClean="0">
                <a:solidFill>
                  <a:srgbClr val="002060"/>
                </a:solidFill>
              </a:rPr>
              <a:t> </a:t>
            </a:r>
            <a:r>
              <a:rPr lang="en-IN" dirty="0">
                <a:solidFill>
                  <a:srgbClr val="002060"/>
                </a:solidFill>
              </a:rPr>
              <a:t>value &amp; score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E89A18-4043-4EB6-A02C-B24F39172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52" y="2504049"/>
            <a:ext cx="10223960" cy="27212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8E74F-D378-44D0-96C3-AE941F41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2647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E3E0-589C-4953-8FF9-EBA93EC4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4082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2060"/>
                </a:solidFill>
              </a:rPr>
              <a:t>Step 7</a:t>
            </a:r>
            <a:r>
              <a:rPr lang="en-IN" dirty="0"/>
              <a:t/>
            </a:r>
            <a:br>
              <a:rPr lang="en-IN" dirty="0"/>
            </a:br>
            <a:r>
              <a:rPr lang="en-IN" dirty="0">
                <a:solidFill>
                  <a:srgbClr val="002060"/>
                </a:solidFill>
              </a:rPr>
              <a:t>Define Segments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CE9E9-222D-4C71-A489-510E078E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22</a:t>
            </a:fld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BE36D4-87E9-4631-97CE-7AC5193FA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99391"/>
              </p:ext>
            </p:extLst>
          </p:nvPr>
        </p:nvGraphicFramePr>
        <p:xfrm>
          <a:off x="911668" y="1977913"/>
          <a:ext cx="1006113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3711">
                  <a:extLst>
                    <a:ext uri="{9D8B030D-6E8A-4147-A177-3AD203B41FA5}">
                      <a16:colId xmlns:a16="http://schemas.microsoft.com/office/drawing/2014/main" val="1457320171"/>
                    </a:ext>
                  </a:extLst>
                </a:gridCol>
                <a:gridCol w="3353711">
                  <a:extLst>
                    <a:ext uri="{9D8B030D-6E8A-4147-A177-3AD203B41FA5}">
                      <a16:colId xmlns:a16="http://schemas.microsoft.com/office/drawing/2014/main" val="3027855562"/>
                    </a:ext>
                  </a:extLst>
                </a:gridCol>
                <a:gridCol w="3353711">
                  <a:extLst>
                    <a:ext uri="{9D8B030D-6E8A-4147-A177-3AD203B41FA5}">
                      <a16:colId xmlns:a16="http://schemas.microsoft.com/office/drawing/2014/main" val="2521132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Recency Score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Frequency Score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0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effectLst/>
                        </a:rPr>
                        <a:t>Champions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4-5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4-5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1348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Loyal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3-4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4-5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454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Potential Loyalists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4-5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2-3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344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Promising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3-4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1-2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142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Can't Lose Them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effectLst/>
                        </a:rPr>
                        <a:t>1-2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4-5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010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At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1-2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3-4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043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Hibernating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1-2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1-2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60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New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4-5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effectLst/>
                        </a:rPr>
                        <a:t>1-2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507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5850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4219-5427-4786-806B-E71E2536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984069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2060"/>
                </a:solidFill>
              </a:rPr>
              <a:t>Step 8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dirty="0">
                <a:solidFill>
                  <a:srgbClr val="002060"/>
                </a:solidFill>
              </a:rPr>
              <a:t>Calculate count of users for segments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73F27-BFD9-4FEF-85EA-E77FC564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23</a:t>
            </a:fld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97B2E0-7997-4FCB-A472-EC74AE451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562173"/>
              </p:ext>
            </p:extLst>
          </p:nvPr>
        </p:nvGraphicFramePr>
        <p:xfrm>
          <a:off x="911668" y="2392359"/>
          <a:ext cx="8362334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1167">
                  <a:extLst>
                    <a:ext uri="{9D8B030D-6E8A-4147-A177-3AD203B41FA5}">
                      <a16:colId xmlns:a16="http://schemas.microsoft.com/office/drawing/2014/main" val="4090082900"/>
                    </a:ext>
                  </a:extLst>
                </a:gridCol>
                <a:gridCol w="4181167">
                  <a:extLst>
                    <a:ext uri="{9D8B030D-6E8A-4147-A177-3AD203B41FA5}">
                      <a16:colId xmlns:a16="http://schemas.microsoft.com/office/drawing/2014/main" val="562764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Segment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Count in Training Set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1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At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4578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662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>
                          <a:effectLst/>
                        </a:rPr>
                        <a:t>Can't Lose Them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2593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72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Champions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effectLst/>
                        </a:rPr>
                        <a:t>18892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72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>
                          <a:effectLst/>
                        </a:rPr>
                        <a:t>Hibernating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16760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69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Loyal Customers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effectLst/>
                        </a:rPr>
                        <a:t>4458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13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>
                          <a:effectLst/>
                        </a:rPr>
                        <a:t>New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>
                          <a:effectLst/>
                        </a:rPr>
                        <a:t>20775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015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 dirty="0">
                          <a:effectLst/>
                        </a:rPr>
                        <a:t>Potential Loyalists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effectLst/>
                        </a:rPr>
                        <a:t>22843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484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IN" b="1">
                          <a:effectLst/>
                        </a:rPr>
                        <a:t>Promising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dirty="0">
                          <a:effectLst/>
                        </a:rPr>
                        <a:t>18358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292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942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A0A8D-7269-4BE8-9283-163D0D6A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Step 9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dirty="0">
                <a:solidFill>
                  <a:srgbClr val="002060"/>
                </a:solidFill>
              </a:rPr>
              <a:t>Define threshold for calculating f1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4FADD-F6F0-4A81-955E-F8E2567A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24</a:t>
            </a:fld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F5648A-ACE9-4D0D-B4AF-2FF325C32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244480"/>
              </p:ext>
            </p:extLst>
          </p:nvPr>
        </p:nvGraphicFramePr>
        <p:xfrm>
          <a:off x="1258277" y="246406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934151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83777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Score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704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Recency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&gt;= 3.89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362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Frequency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&gt;=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184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7701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7608-E4D2-4576-B4A5-5DFA34E6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Step 10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dirty="0">
                <a:solidFill>
                  <a:srgbClr val="002060"/>
                </a:solidFill>
              </a:rPr>
              <a:t>Get test data for 2 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F7537-F881-48C0-8ABF-AD51D62C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25</a:t>
            </a:fld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E1AFA-938D-4D75-BADC-A0209D521D98}"/>
              </a:ext>
            </a:extLst>
          </p:cNvPr>
          <p:cNvSpPr/>
          <p:nvPr/>
        </p:nvSpPr>
        <p:spPr>
          <a:xfrm>
            <a:off x="1111348" y="2112125"/>
            <a:ext cx="7479315" cy="2853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before 0.7 quantile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30595A-9CF5-4163-9B49-97DA117C85A9}"/>
              </a:ext>
            </a:extLst>
          </p:cNvPr>
          <p:cNvSpPr/>
          <p:nvPr/>
        </p:nvSpPr>
        <p:spPr>
          <a:xfrm>
            <a:off x="1111347" y="5085687"/>
            <a:ext cx="7479315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523F7C-5ECF-4472-8ADA-72F901E3CD50}"/>
              </a:ext>
            </a:extLst>
          </p:cNvPr>
          <p:cNvSpPr/>
          <p:nvPr/>
        </p:nvSpPr>
        <p:spPr>
          <a:xfrm>
            <a:off x="1111346" y="5085687"/>
            <a:ext cx="7479315" cy="5132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for 2 days after 0.7 quantile</a:t>
            </a:r>
          </a:p>
        </p:txBody>
      </p:sp>
    </p:spTree>
    <p:extLst>
      <p:ext uri="{BB962C8B-B14F-4D97-AF65-F5344CB8AC3E}">
        <p14:creationId xmlns:p14="http://schemas.microsoft.com/office/powerpoint/2010/main" val="17142083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C171B-4F2C-41A8-8B64-A1793460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26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650E9E-5497-4375-AEDC-C5042420E7FC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solidFill>
                  <a:srgbClr val="002060"/>
                </a:solidFill>
              </a:rPr>
              <a:t>Step 11</a:t>
            </a:r>
            <a:br>
              <a:rPr lang="en-IN" dirty="0">
                <a:solidFill>
                  <a:srgbClr val="002060"/>
                </a:solidFill>
              </a:rPr>
            </a:br>
            <a:r>
              <a:rPr lang="en-IN" dirty="0">
                <a:solidFill>
                  <a:srgbClr val="002060"/>
                </a:solidFill>
              </a:rPr>
              <a:t>Get </a:t>
            </a:r>
            <a:r>
              <a:rPr lang="en-IN" dirty="0" smtClean="0">
                <a:solidFill>
                  <a:srgbClr val="002060"/>
                </a:solidFill>
              </a:rPr>
              <a:t>Classification Reports</a:t>
            </a:r>
            <a:endParaRPr lang="en-IN" dirty="0">
              <a:solidFill>
                <a:srgbClr val="00206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E26914-3EB6-4D4C-81D8-6E79C8851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506804"/>
              </p:ext>
            </p:extLst>
          </p:nvPr>
        </p:nvGraphicFramePr>
        <p:xfrm>
          <a:off x="1064068" y="222490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117530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09036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054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1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74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053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0778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2029097"/>
          </a:xfrm>
        </p:spPr>
        <p:txBody>
          <a:bodyPr/>
          <a:lstStyle/>
          <a:p>
            <a:r>
              <a:rPr lang="en-US" dirty="0" err="1" smtClean="0">
                <a:solidFill>
                  <a:srgbClr val="002060"/>
                </a:solidFill>
              </a:rPr>
              <a:t>Recency</a:t>
            </a:r>
            <a:r>
              <a:rPr lang="en-US" dirty="0" smtClean="0">
                <a:solidFill>
                  <a:srgbClr val="002060"/>
                </a:solidFill>
              </a:rPr>
              <a:t>-Frequency Analysis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49389"/>
            <a:ext cx="9042399" cy="1722789"/>
          </a:xfrm>
        </p:spPr>
        <p:txBody>
          <a:bodyPr>
            <a:normAutofit/>
          </a:bodyPr>
          <a:lstStyle/>
          <a:p>
            <a:r>
              <a:rPr lang="en-US" dirty="0" smtClean="0"/>
              <a:t>Possible </a:t>
            </a:r>
            <a:r>
              <a:rPr lang="en-US" dirty="0" smtClean="0"/>
              <a:t>Improvements: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Video’s Genre-wise Frequency calculation.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Defining thresholds using Learning Algorithms.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768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" y="127221"/>
            <a:ext cx="5470497" cy="707665"/>
          </a:xfrm>
        </p:spPr>
        <p:txBody>
          <a:bodyPr/>
          <a:lstStyle/>
          <a:p>
            <a:r>
              <a:rPr lang="en-US" sz="3600" dirty="0" smtClean="0">
                <a:solidFill>
                  <a:srgbClr val="002060"/>
                </a:solidFill>
              </a:rPr>
              <a:t>Recommendation Engine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8819" y="834886"/>
            <a:ext cx="8266770" cy="1562787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 smtClean="0">
                <a:solidFill>
                  <a:schemeClr val="tx1"/>
                </a:solidFill>
              </a:rPr>
              <a:t>Data Manipulation :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Created </a:t>
            </a:r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 smtClean="0">
                <a:solidFill>
                  <a:schemeClr val="tx1"/>
                </a:solidFill>
              </a:rPr>
              <a:t>Timestamp </a:t>
            </a:r>
            <a:r>
              <a:rPr lang="en-US" dirty="0">
                <a:solidFill>
                  <a:schemeClr val="tx1"/>
                </a:solidFill>
              </a:rPr>
              <a:t>for the time a video was watched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onverted </a:t>
            </a:r>
            <a:r>
              <a:rPr lang="en-US" dirty="0">
                <a:solidFill>
                  <a:schemeClr val="tx1"/>
                </a:solidFill>
              </a:rPr>
              <a:t>it to epoch time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reated </a:t>
            </a:r>
            <a:r>
              <a:rPr lang="en-US" dirty="0" smtClean="0">
                <a:solidFill>
                  <a:schemeClr val="tx1"/>
                </a:solidFill>
              </a:rPr>
              <a:t>a dictionary of unique users and the videos they have watched along with the epoch time when they watched the video.</a:t>
            </a:r>
          </a:p>
          <a:p>
            <a:pPr marL="285750" indent="-285750" algn="l">
              <a:buFontTx/>
              <a:buChar char="-"/>
            </a:pPr>
            <a:endParaRPr lang="en-US" dirty="0" smtClean="0"/>
          </a:p>
          <a:p>
            <a:pPr algn="l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0" y="2397673"/>
            <a:ext cx="11119557" cy="423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338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779" y="203200"/>
            <a:ext cx="5520266" cy="58702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Recommendation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378" y="1054278"/>
            <a:ext cx="9156256" cy="14015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Vectorize</a:t>
            </a:r>
            <a:r>
              <a:rPr lang="en-US" dirty="0" smtClean="0"/>
              <a:t> </a:t>
            </a:r>
            <a:r>
              <a:rPr lang="en-US" dirty="0" smtClean="0"/>
              <a:t>the Data </a:t>
            </a:r>
            <a:endParaRPr lang="en-US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If </a:t>
            </a:r>
            <a:r>
              <a:rPr lang="en-US" dirty="0" smtClean="0"/>
              <a:t>a user has watched a video we use the scaled value of epoch time as the value, else if a user has not watched a video assign a integer greater than 2. (we have used 3)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1" y="2393491"/>
            <a:ext cx="9174379" cy="36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58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8178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Capstone Project :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776958"/>
            <a:ext cx="8991600" cy="542381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Problem Statement&gt;&gt;</a:t>
            </a:r>
            <a:r>
              <a:rPr lang="en-US" dirty="0"/>
              <a:t> </a:t>
            </a:r>
            <a:r>
              <a:rPr lang="en-US" b="1" dirty="0"/>
              <a:t>Video watching Predication and Recommendation </a:t>
            </a:r>
            <a:r>
              <a:rPr lang="en-US" dirty="0"/>
              <a:t>: Segment the audience of a content app based on its user’s propensity to watch a video in the next 2 days and recommend the users to watch the videos as per his / her taste</a:t>
            </a:r>
            <a:r>
              <a:rPr lang="en-US" u="sng" dirty="0"/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Data Information:</a:t>
            </a:r>
            <a:r>
              <a:rPr lang="en-US" dirty="0"/>
              <a:t> The data is related to the various event details for a Video Content app. As the user engages with the app, some of his actions are recorded in detail.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For eg. as soon as the user launches the app, an "AppLaunched" event is recorded which contains details such as timestamp, OS, device, country, userId etc. 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When the user registers itself for the app, a "Registered" event is raised. Similarly when he views the  details of a video or an episode, a "VideoDetails" event is recorded.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Also, when he starts watching a video, a "VideoStarted" event is raised.    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/>
              <a:t>App owners also engage with the customers via Push Notifications, SMS, emails etc. When a user clicks on any such campaign, a UTM Visited campaign is recorded.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Goal:-</a:t>
            </a:r>
            <a:r>
              <a:rPr lang="en-US" dirty="0"/>
              <a:t> The goal is to classify the audience of a content app based on its user’s propensity to watch a video in the next 2 days and recommend the users to watch the videos as per his / her taste and previous history.</a:t>
            </a:r>
            <a:endParaRPr lang="en-IN" dirty="0"/>
          </a:p>
          <a:p>
            <a:pPr>
              <a:buAutoNum type="arabicPeriod"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2482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>
        <p14:reveal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82223"/>
            <a:ext cx="5407377" cy="6321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Recommendation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956" y="1133300"/>
            <a:ext cx="8596668" cy="3880773"/>
          </a:xfrm>
        </p:spPr>
        <p:txBody>
          <a:bodyPr/>
          <a:lstStyle/>
          <a:p>
            <a:r>
              <a:rPr lang="en-US" dirty="0" smtClean="0"/>
              <a:t>User Based Collaborative Filtering </a:t>
            </a:r>
          </a:p>
          <a:p>
            <a:r>
              <a:rPr lang="en-US" dirty="0" smtClean="0"/>
              <a:t>Finding the similarity between users using cosine similarity.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6" y="2121163"/>
            <a:ext cx="11658152" cy="34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0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Recommendation Engine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2808823"/>
            <a:ext cx="8596312" cy="3307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1607234"/>
            <a:ext cx="927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Find the top 10 nearest neighbors and recommend 3 videos that the target user has not </a:t>
            </a:r>
            <a:r>
              <a:rPr lang="en-US" dirty="0" smtClean="0"/>
              <a:t>watched but </a:t>
            </a:r>
            <a:r>
              <a:rPr lang="en-US" dirty="0" smtClean="0"/>
              <a:t>the neighbors have watched in the given time frame.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09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Recommendation Engine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49389"/>
            <a:ext cx="9042399" cy="1722789"/>
          </a:xfrm>
        </p:spPr>
        <p:txBody>
          <a:bodyPr>
            <a:normAutofit/>
          </a:bodyPr>
          <a:lstStyle/>
          <a:p>
            <a:r>
              <a:rPr lang="en-US" dirty="0" smtClean="0"/>
              <a:t>Possible </a:t>
            </a:r>
            <a:r>
              <a:rPr lang="en-US" dirty="0" smtClean="0"/>
              <a:t>Improvements: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Use </a:t>
            </a:r>
            <a:r>
              <a:rPr lang="en-US" dirty="0" smtClean="0"/>
              <a:t>item based collaborative filtering for faster </a:t>
            </a:r>
            <a:r>
              <a:rPr lang="en-US" dirty="0" smtClean="0"/>
              <a:t>predictions.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Use </a:t>
            </a:r>
            <a:r>
              <a:rPr lang="en-US" dirty="0" smtClean="0"/>
              <a:t>the RF- score calculated earlier to rank the recommendations according to the users they are coming from.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123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8178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DS &amp; ML – Capstone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770020"/>
            <a:ext cx="8596668" cy="5658915"/>
          </a:xfrm>
        </p:spPr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49" y="3708862"/>
            <a:ext cx="3514136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63" y="4036765"/>
            <a:ext cx="3667125" cy="25622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33</a:t>
            </a:fld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058" y="866908"/>
            <a:ext cx="4082852" cy="26461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83" y="866908"/>
            <a:ext cx="4762500" cy="26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56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14" y="1495412"/>
            <a:ext cx="6262557" cy="5208070"/>
          </a:xfrm>
        </p:spPr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8" y="1836938"/>
            <a:ext cx="6095999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34</a:t>
            </a:fld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-127000" y="6512982"/>
            <a:ext cx="1245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	Capstone Project Team : Clyde M., Krupa S., Pranav N., Rushabh M. &amp; Rajesh B.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92" y="100467"/>
            <a:ext cx="424081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2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  <p:sndAc>
          <p:stSnd>
            <p:snd r:embed="rId3" name="applause.wav"/>
          </p:stSnd>
        </p:sndAc>
      </p:transition>
    </mc:Choice>
    <mc:Fallback xmlns="">
      <p:transition spd="slow">
        <p:fade/>
        <p:sndAc>
          <p:stSnd>
            <p:snd r:embed="rId7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082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673769"/>
            <a:ext cx="1606730" cy="2548402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buNone/>
            </a:pPr>
            <a:r>
              <a:rPr lang="en-IN" b="1" dirty="0"/>
              <a:t>AppLaunched.csv</a:t>
            </a:r>
          </a:p>
          <a:p>
            <a:pPr marL="0" indent="0" algn="just">
              <a:buNone/>
            </a:pPr>
            <a:r>
              <a:rPr lang="en-US" dirty="0"/>
              <a:t>Shape : (2716093, 8)</a:t>
            </a:r>
          </a:p>
          <a:p>
            <a:pPr marL="0" indent="0" algn="just">
              <a:buNone/>
            </a:pPr>
            <a:r>
              <a:rPr lang="en-US" dirty="0"/>
              <a:t>UserId		object </a:t>
            </a:r>
          </a:p>
          <a:p>
            <a:pPr marL="0" indent="0" algn="just">
              <a:buNone/>
            </a:pPr>
            <a:r>
              <a:rPr lang="en-US" dirty="0"/>
              <a:t>Date		int64 </a:t>
            </a:r>
          </a:p>
          <a:p>
            <a:pPr marL="0" indent="0" algn="just">
              <a:buNone/>
            </a:pPr>
            <a:r>
              <a:rPr lang="en-US" dirty="0"/>
              <a:t>Minute_Of_Day	int64 </a:t>
            </a:r>
          </a:p>
          <a:p>
            <a:pPr marL="0" indent="0" algn="just">
              <a:buNone/>
            </a:pPr>
            <a:r>
              <a:rPr lang="en-US" dirty="0"/>
              <a:t>Second		int64 </a:t>
            </a:r>
          </a:p>
          <a:p>
            <a:pPr marL="0" indent="0">
              <a:buNone/>
            </a:pPr>
            <a:r>
              <a:rPr lang="en-US" dirty="0"/>
              <a:t>State		Int64 </a:t>
            </a:r>
          </a:p>
          <a:p>
            <a:pPr marL="0" indent="0" algn="just">
              <a:buNone/>
            </a:pPr>
            <a:r>
              <a:rPr lang="en-US" dirty="0"/>
              <a:t>Country		Int64 </a:t>
            </a:r>
          </a:p>
          <a:p>
            <a:pPr marL="0" indent="0" algn="just">
              <a:buNone/>
            </a:pPr>
            <a:r>
              <a:rPr lang="en-US" dirty="0"/>
              <a:t>Device		int64 </a:t>
            </a:r>
          </a:p>
          <a:p>
            <a:pPr marL="0" indent="0" algn="just">
              <a:buNone/>
            </a:pPr>
            <a:r>
              <a:rPr lang="en-US" dirty="0"/>
              <a:t>OS		int64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4</a:t>
            </a:fld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16779" y="695535"/>
            <a:ext cx="1933313" cy="2622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b="1" dirty="0"/>
              <a:t>AppUninstalled.csv</a:t>
            </a:r>
          </a:p>
          <a:p>
            <a:pPr marL="0" indent="0" algn="just">
              <a:buNone/>
            </a:pPr>
            <a:r>
              <a:rPr lang="en-US" dirty="0"/>
              <a:t>Shape : (326684, 8)</a:t>
            </a:r>
            <a:endParaRPr lang="en-IN" dirty="0"/>
          </a:p>
          <a:p>
            <a:pPr marL="0" indent="0" algn="just">
              <a:buNone/>
            </a:pPr>
            <a:r>
              <a:rPr lang="en-US" dirty="0"/>
              <a:t>UserId 		object </a:t>
            </a:r>
          </a:p>
          <a:p>
            <a:pPr marL="0" indent="0" algn="just">
              <a:buNone/>
            </a:pPr>
            <a:r>
              <a:rPr lang="en-US" dirty="0"/>
              <a:t>Date 		int64 </a:t>
            </a:r>
          </a:p>
          <a:p>
            <a:pPr marL="0" indent="0" algn="just">
              <a:buNone/>
            </a:pPr>
            <a:r>
              <a:rPr lang="en-US" dirty="0"/>
              <a:t>Minute_Of_Day int64 </a:t>
            </a:r>
          </a:p>
          <a:p>
            <a:pPr marL="0" indent="0">
              <a:buNone/>
            </a:pPr>
            <a:r>
              <a:rPr lang="en-US" dirty="0"/>
              <a:t>Second		int64 </a:t>
            </a:r>
          </a:p>
          <a:p>
            <a:pPr marL="0" indent="0" algn="just">
              <a:buNone/>
            </a:pPr>
            <a:r>
              <a:rPr lang="en-US" dirty="0"/>
              <a:t>State		int64 </a:t>
            </a:r>
          </a:p>
          <a:p>
            <a:pPr marL="0" indent="0" algn="just">
              <a:buNone/>
            </a:pPr>
            <a:r>
              <a:rPr lang="en-US" dirty="0"/>
              <a:t>Country	int64 </a:t>
            </a:r>
          </a:p>
          <a:p>
            <a:pPr marL="0" indent="0" algn="just">
              <a:buNone/>
            </a:pPr>
            <a:r>
              <a:rPr lang="en-US" dirty="0"/>
              <a:t>Device		int64 </a:t>
            </a:r>
          </a:p>
          <a:p>
            <a:pPr marL="0" indent="0" algn="just">
              <a:buNone/>
            </a:pPr>
            <a:r>
              <a:rPr lang="en-US" dirty="0"/>
              <a:t>OS		int64</a:t>
            </a:r>
            <a:endParaRPr lang="en-IN" dirty="0"/>
          </a:p>
          <a:p>
            <a:pPr marL="0" indent="0" algn="just">
              <a:buFont typeface="Wingdings 3" charset="2"/>
              <a:buNone/>
            </a:pPr>
            <a:endParaRPr lang="en-IN" dirty="0"/>
          </a:p>
          <a:p>
            <a:pPr marL="0" indent="0" algn="just">
              <a:buFont typeface="Wingdings 3" charset="2"/>
              <a:buNone/>
            </a:pP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85225" y="721660"/>
            <a:ext cx="1732992" cy="2753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b="1" dirty="0"/>
              <a:t>Registration.csv</a:t>
            </a:r>
          </a:p>
          <a:p>
            <a:pPr marL="0" indent="0" algn="just">
              <a:buNone/>
            </a:pPr>
            <a:r>
              <a:rPr lang="en-IN" dirty="0"/>
              <a:t>Shape : </a:t>
            </a:r>
            <a:r>
              <a:rPr lang="en-US" dirty="0"/>
              <a:t>(329579, 9)</a:t>
            </a:r>
            <a:endParaRPr lang="en-IN" dirty="0"/>
          </a:p>
          <a:p>
            <a:pPr marL="0" indent="0" algn="just">
              <a:buNone/>
            </a:pPr>
            <a:r>
              <a:rPr lang="en-US" dirty="0"/>
              <a:t>UserId		object </a:t>
            </a:r>
          </a:p>
          <a:p>
            <a:pPr marL="0" indent="0" algn="just">
              <a:buNone/>
            </a:pPr>
            <a:r>
              <a:rPr lang="en-US" dirty="0"/>
              <a:t>Date 		int64 </a:t>
            </a:r>
          </a:p>
          <a:p>
            <a:pPr marL="0" indent="0" algn="just">
              <a:buNone/>
            </a:pPr>
            <a:r>
              <a:rPr lang="en-US" dirty="0"/>
              <a:t>Minute_Of_Day int64 </a:t>
            </a:r>
          </a:p>
          <a:p>
            <a:pPr marL="0" indent="0" algn="just">
              <a:buNone/>
            </a:pPr>
            <a:r>
              <a:rPr lang="en-US" dirty="0"/>
              <a:t>Second 		int64 </a:t>
            </a:r>
          </a:p>
          <a:p>
            <a:pPr marL="0" indent="0" algn="just">
              <a:buNone/>
            </a:pPr>
            <a:r>
              <a:rPr lang="en-US" dirty="0"/>
              <a:t>State 		int64 </a:t>
            </a:r>
          </a:p>
          <a:p>
            <a:pPr marL="0" indent="0" algn="just">
              <a:buNone/>
            </a:pPr>
            <a:r>
              <a:rPr lang="en-US" dirty="0"/>
              <a:t>Country		int64 </a:t>
            </a:r>
          </a:p>
          <a:p>
            <a:pPr marL="0" indent="0">
              <a:buNone/>
            </a:pPr>
            <a:r>
              <a:rPr lang="en-US" dirty="0"/>
              <a:t>Device 		int64 </a:t>
            </a:r>
          </a:p>
          <a:p>
            <a:pPr marL="0" indent="0" algn="just">
              <a:buNone/>
            </a:pPr>
            <a:r>
              <a:rPr lang="en-US" dirty="0"/>
              <a:t>OS 		int64 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949457" y="704247"/>
            <a:ext cx="1898452" cy="251792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b="1" dirty="0"/>
              <a:t>UTMVisited.csv</a:t>
            </a:r>
          </a:p>
          <a:p>
            <a:pPr marL="0" indent="0" algn="just">
              <a:buNone/>
            </a:pPr>
            <a:r>
              <a:rPr lang="en-IN" dirty="0"/>
              <a:t>Shape : </a:t>
            </a:r>
            <a:r>
              <a:rPr lang="en-US" dirty="0"/>
              <a:t>(495850, 8)</a:t>
            </a:r>
            <a:endParaRPr lang="en-IN" dirty="0"/>
          </a:p>
          <a:p>
            <a:pPr marL="0" indent="0" algn="just">
              <a:buNone/>
            </a:pPr>
            <a:r>
              <a:rPr lang="en-US" dirty="0"/>
              <a:t>UserId		object </a:t>
            </a:r>
          </a:p>
          <a:p>
            <a:pPr marL="0" indent="0">
              <a:buNone/>
            </a:pPr>
            <a:r>
              <a:rPr lang="en-US" dirty="0"/>
              <a:t>Date 		int64 </a:t>
            </a:r>
          </a:p>
          <a:p>
            <a:pPr marL="0" indent="0">
              <a:buNone/>
            </a:pPr>
            <a:r>
              <a:rPr lang="en-US" dirty="0"/>
              <a:t>Minute_Of_Day 	int64 </a:t>
            </a:r>
          </a:p>
          <a:p>
            <a:pPr marL="0" indent="0">
              <a:buNone/>
            </a:pPr>
            <a:r>
              <a:rPr lang="en-US" dirty="0"/>
              <a:t>Second 		int64 </a:t>
            </a:r>
          </a:p>
          <a:p>
            <a:pPr marL="0" indent="0">
              <a:buNone/>
            </a:pPr>
            <a:r>
              <a:rPr lang="en-US" dirty="0"/>
              <a:t>State 		int64 </a:t>
            </a:r>
          </a:p>
          <a:p>
            <a:pPr marL="0" indent="0">
              <a:buNone/>
            </a:pPr>
            <a:r>
              <a:rPr lang="en-US" dirty="0"/>
              <a:t>Country 	int64 </a:t>
            </a:r>
          </a:p>
          <a:p>
            <a:pPr marL="0" indent="0">
              <a:buNone/>
            </a:pPr>
            <a:r>
              <a:rPr lang="en-US" dirty="0"/>
              <a:t>Device 		int64 </a:t>
            </a:r>
          </a:p>
          <a:p>
            <a:pPr marL="0" indent="0">
              <a:buNone/>
            </a:pPr>
            <a:r>
              <a:rPr lang="en-US" dirty="0"/>
              <a:t>OS 		int64</a:t>
            </a:r>
            <a:endParaRPr lang="en-IN" dirty="0"/>
          </a:p>
          <a:p>
            <a:pPr marL="0" indent="0" algn="just">
              <a:buFont typeface="Wingdings 3" charset="2"/>
              <a:buNone/>
            </a:pPr>
            <a:endParaRPr lang="en-IN" dirty="0"/>
          </a:p>
          <a:p>
            <a:pPr marL="0" indent="0" algn="just">
              <a:buFont typeface="Wingdings 3" charset="2"/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2848" y="3317969"/>
            <a:ext cx="3997243" cy="354438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IN" b="1" dirty="0"/>
              <a:t>VideoDetails.csv1		     VideoStarted.csv</a:t>
            </a:r>
          </a:p>
          <a:p>
            <a:pPr marL="0" indent="0" algn="just">
              <a:buNone/>
            </a:pPr>
            <a:r>
              <a:rPr lang="en-IN" dirty="0"/>
              <a:t>Shape : </a:t>
            </a:r>
            <a:r>
              <a:rPr lang="en-US" dirty="0"/>
              <a:t>(3695451, 12)		</a:t>
            </a:r>
            <a:r>
              <a:rPr lang="en-IN" dirty="0"/>
              <a:t>     Shape : </a:t>
            </a:r>
            <a:r>
              <a:rPr lang="en-US" dirty="0"/>
              <a:t>(1796525, 12)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UserId 		object 		</a:t>
            </a:r>
          </a:p>
          <a:p>
            <a:pPr marL="0" indent="0">
              <a:buNone/>
            </a:pPr>
            <a:r>
              <a:rPr lang="en-US" dirty="0"/>
              <a:t>Date 		int64 </a:t>
            </a:r>
          </a:p>
          <a:p>
            <a:pPr marL="0" indent="0">
              <a:buNone/>
            </a:pPr>
            <a:r>
              <a:rPr lang="en-US" dirty="0"/>
              <a:t>Minute_Of_Day	int64 </a:t>
            </a:r>
          </a:p>
          <a:p>
            <a:pPr marL="0" indent="0">
              <a:buNone/>
            </a:pPr>
            <a:r>
              <a:rPr lang="en-US" dirty="0"/>
              <a:t>Second 		int64 </a:t>
            </a:r>
          </a:p>
          <a:p>
            <a:pPr marL="0" indent="0">
              <a:buNone/>
            </a:pPr>
            <a:r>
              <a:rPr lang="en-US" dirty="0"/>
              <a:t>State 		int64 </a:t>
            </a:r>
          </a:p>
          <a:p>
            <a:pPr marL="0" indent="0">
              <a:buNone/>
            </a:pPr>
            <a:r>
              <a:rPr lang="en-US" dirty="0"/>
              <a:t>Genre 		object </a:t>
            </a:r>
          </a:p>
          <a:p>
            <a:pPr marL="0" indent="0">
              <a:buNone/>
            </a:pPr>
            <a:r>
              <a:rPr lang="en-US" dirty="0"/>
              <a:t>Category 	object </a:t>
            </a:r>
          </a:p>
          <a:p>
            <a:pPr marL="0" indent="0">
              <a:buNone/>
            </a:pPr>
            <a:r>
              <a:rPr lang="en-US" dirty="0"/>
              <a:t>ProgramType 	object </a:t>
            </a:r>
          </a:p>
          <a:p>
            <a:pPr marL="0" indent="0">
              <a:buNone/>
            </a:pPr>
            <a:r>
              <a:rPr lang="en-US" dirty="0"/>
              <a:t>Country 	int64 </a:t>
            </a:r>
          </a:p>
          <a:p>
            <a:pPr marL="0" indent="0">
              <a:buNone/>
            </a:pPr>
            <a:r>
              <a:rPr lang="en-US" dirty="0"/>
              <a:t>Device 		int64 </a:t>
            </a:r>
          </a:p>
          <a:p>
            <a:pPr marL="0" indent="0">
              <a:buNone/>
            </a:pPr>
            <a:r>
              <a:rPr lang="en-US" dirty="0"/>
              <a:t>OS 		int64 </a:t>
            </a:r>
          </a:p>
          <a:p>
            <a:pPr marL="0" indent="0">
              <a:buNone/>
            </a:pPr>
            <a:r>
              <a:rPr lang="en-US" dirty="0"/>
              <a:t>VideoId 	object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96407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3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10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 uiExpand="1" build="p"/>
      <p:bldP spid="6" grpId="0" uiExpand="1" build="p"/>
      <p:bldP spid="7" grpId="0" uiExpand="1" build="p"/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082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3768"/>
            <a:ext cx="9083842" cy="5848952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Every event (Dataset) contains the following :  </a:t>
            </a:r>
          </a:p>
          <a:p>
            <a:pPr algn="just">
              <a:buAutoNum type="arabicPeriod"/>
            </a:pPr>
            <a:r>
              <a:rPr lang="en-US" dirty="0"/>
              <a:t>UserId: Every app user is assigned a unique identity </a:t>
            </a:r>
          </a:p>
          <a:p>
            <a:pPr algn="just">
              <a:buAutoNum type="arabicPeriod"/>
            </a:pPr>
            <a:r>
              <a:rPr lang="en-US" dirty="0"/>
              <a:t>Date: The date on which this event was raised  </a:t>
            </a:r>
          </a:p>
          <a:p>
            <a:pPr algn="just">
              <a:buAutoNum type="arabicPeriod"/>
            </a:pPr>
            <a:r>
              <a:rPr lang="en-US" dirty="0"/>
              <a:t>Minute_Of_Day: The minute of that day on which the event was raised  </a:t>
            </a:r>
          </a:p>
          <a:p>
            <a:pPr algn="just">
              <a:buAutoNum type="arabicPeriod"/>
            </a:pPr>
            <a:r>
              <a:rPr lang="en-US" dirty="0"/>
              <a:t>Second: The second of the minute on which the event was raised. Date, Minute_of_Day and  Second provides the exact timestamp of the event  </a:t>
            </a:r>
          </a:p>
          <a:p>
            <a:pPr algn="just">
              <a:buAutoNum type="arabicPeriod"/>
            </a:pPr>
            <a:r>
              <a:rPr lang="en-US" dirty="0"/>
              <a:t>Country: The country Id in which the user was present while doing the event. </a:t>
            </a:r>
          </a:p>
          <a:p>
            <a:pPr algn="just">
              <a:buAutoNum type="arabicPeriod"/>
            </a:pPr>
            <a:r>
              <a:rPr lang="en-US" dirty="0"/>
              <a:t>State: The state Id of that country. For e.g. India will have State Ids in the range [1,29].  </a:t>
            </a:r>
          </a:p>
          <a:p>
            <a:pPr algn="just">
              <a:buAutoNum type="arabicPeriod"/>
            </a:pPr>
            <a:r>
              <a:rPr lang="en-US" dirty="0"/>
              <a:t>OS: The OS of the device from which event was raised. They are coded as : 0: Others, 1: Android, 2: iOS, 3: Windows, 4: Mac, 5: BlackBerry, 6: </a:t>
            </a:r>
            <a:r>
              <a:rPr lang="en-US" dirty="0" smtClean="0"/>
              <a:t>Linux</a:t>
            </a:r>
            <a:endParaRPr lang="en-US" dirty="0"/>
          </a:p>
          <a:p>
            <a:pPr algn="just">
              <a:buAutoNum type="arabicPeriod"/>
            </a:pPr>
            <a:r>
              <a:rPr lang="en-US" dirty="0"/>
              <a:t>Device: The type of device. They are coded as :  a. 0: Desktop, 1: Mobile, 2: Tablet, 3: TV </a:t>
            </a:r>
          </a:p>
          <a:p>
            <a:pPr marL="0" indent="0" algn="just">
              <a:buNone/>
            </a:pPr>
            <a:r>
              <a:rPr lang="en-US" dirty="0"/>
              <a:t>	   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Some custom properties of specific events:  </a:t>
            </a:r>
          </a:p>
          <a:p>
            <a:pPr algn="just">
              <a:buAutoNum type="arabicParenR"/>
            </a:pPr>
            <a:r>
              <a:rPr lang="en-US" b="1" dirty="0"/>
              <a:t>VideoStarted</a:t>
            </a:r>
            <a:r>
              <a:rPr lang="en-US" dirty="0"/>
              <a:t> and </a:t>
            </a:r>
            <a:r>
              <a:rPr lang="en-US" b="1" dirty="0"/>
              <a:t>VideoDetails</a:t>
            </a:r>
          </a:p>
          <a:p>
            <a:pPr marL="0" indent="0" algn="just">
              <a:buNone/>
            </a:pPr>
            <a:r>
              <a:rPr lang="en-US" dirty="0"/>
              <a:t>	a) Genre : The genre of the video  </a:t>
            </a:r>
          </a:p>
          <a:p>
            <a:pPr marL="0" indent="0" algn="just">
              <a:buNone/>
            </a:pPr>
            <a:r>
              <a:rPr lang="en-US" dirty="0"/>
              <a:t>	b) ProgramType : Records the type - TVShow or Movie etc. </a:t>
            </a:r>
          </a:p>
          <a:p>
            <a:pPr marL="0" indent="0" algn="just">
              <a:buNone/>
            </a:pPr>
            <a:r>
              <a:rPr lang="en-US" dirty="0"/>
              <a:t>	c) Category :  Records the category - Video on demand("vod") or not  </a:t>
            </a:r>
          </a:p>
          <a:p>
            <a:pPr marL="0" indent="0" algn="just">
              <a:buNone/>
            </a:pPr>
            <a:r>
              <a:rPr lang="en-US" dirty="0"/>
              <a:t>	d) VideoId : The video name    </a:t>
            </a:r>
          </a:p>
          <a:p>
            <a:pPr algn="just">
              <a:buAutoNum type="arabicParenR"/>
            </a:pPr>
            <a:endParaRPr lang="en-US" dirty="0"/>
          </a:p>
          <a:p>
            <a:pPr algn="just">
              <a:buFont typeface="+mj-lt"/>
              <a:buAutoNum type="arabicParenR" startAt="2"/>
            </a:pPr>
            <a:r>
              <a:rPr lang="en-US" b="1" dirty="0"/>
              <a:t>Registered</a:t>
            </a:r>
            <a:r>
              <a:rPr lang="en-US" dirty="0"/>
              <a:t> :  a) Status: The status of the registration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92013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8178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" y="776957"/>
            <a:ext cx="8991600" cy="58885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To build and deploy a </a:t>
            </a:r>
            <a:r>
              <a:rPr lang="en-US" dirty="0" smtClean="0"/>
              <a:t>recommendation engine that </a:t>
            </a:r>
            <a:r>
              <a:rPr lang="en-US" dirty="0"/>
              <a:t>can </a:t>
            </a:r>
            <a:r>
              <a:rPr lang="en-US" dirty="0" smtClean="0"/>
              <a:t>segment the users on the basis of their propensity to watch a video in the next 2 days, </a:t>
            </a:r>
            <a:r>
              <a:rPr lang="en-US" dirty="0"/>
              <a:t>follow the steps below :</a:t>
            </a:r>
          </a:p>
          <a:p>
            <a:pPr lvl="1"/>
            <a:r>
              <a:rPr lang="en-US" dirty="0"/>
              <a:t>Setting the </a:t>
            </a:r>
            <a:r>
              <a:rPr lang="en-US" dirty="0" smtClean="0"/>
              <a:t>approaches based on the desired goal</a:t>
            </a:r>
            <a:endParaRPr lang="en-US" dirty="0"/>
          </a:p>
          <a:p>
            <a:pPr lvl="1"/>
            <a:r>
              <a:rPr lang="en-US" dirty="0"/>
              <a:t>Retrieving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Data Exploration &amp; Visualization</a:t>
            </a:r>
          </a:p>
          <a:p>
            <a:pPr lvl="1"/>
            <a:r>
              <a:rPr lang="en-US" dirty="0" smtClean="0"/>
              <a:t>Building the recommendation engine</a:t>
            </a:r>
            <a:endParaRPr lang="en-US" dirty="0"/>
          </a:p>
          <a:p>
            <a:pPr>
              <a:buAutoNum type="arabicPeriod"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6</a:t>
            </a:fld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3979813"/>
            <a:ext cx="9196251" cy="24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001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082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628" y="673769"/>
            <a:ext cx="11810171" cy="60492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AppLaunched  (Distribution Graphs)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7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5" y="1183821"/>
            <a:ext cx="4023649" cy="2468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72" y="1265328"/>
            <a:ext cx="4070943" cy="2468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973" y="1192535"/>
            <a:ext cx="3759680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" y="3970296"/>
            <a:ext cx="4063684" cy="24688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387" y="4024312"/>
            <a:ext cx="7772400" cy="25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45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082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629" y="673769"/>
            <a:ext cx="9661822" cy="60492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AppUninstalled (Distribution Graphs)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8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214437"/>
            <a:ext cx="3657600" cy="4226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1290637"/>
            <a:ext cx="3657600" cy="4406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87" y="1333500"/>
            <a:ext cx="4219575" cy="232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675" y="3900487"/>
            <a:ext cx="43053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43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082"/>
            <a:ext cx="8596668" cy="701842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629" y="673769"/>
            <a:ext cx="9661822" cy="604924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dirty="0"/>
              <a:t>Registration (Distribution Graphs)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249F-EE4F-4DF2-B38E-B2595D42DF8C}" type="slidenum">
              <a:rPr lang="en-IN" smtClean="0"/>
              <a:t>9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5375"/>
            <a:ext cx="870584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895725"/>
            <a:ext cx="4402667" cy="2827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1" y="3862387"/>
            <a:ext cx="4102733" cy="286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72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1851</TotalTime>
  <Words>709</Words>
  <Application>Microsoft Office PowerPoint</Application>
  <PresentationFormat>Widescreen</PresentationFormat>
  <Paragraphs>279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Aharoni</vt:lpstr>
      <vt:lpstr>Algerian</vt:lpstr>
      <vt:lpstr>Arial</vt:lpstr>
      <vt:lpstr>Arial Black</vt:lpstr>
      <vt:lpstr>Calibri</vt:lpstr>
      <vt:lpstr>Trebuchet MS</vt:lpstr>
      <vt:lpstr>Wingdings</vt:lpstr>
      <vt:lpstr>Wingdings 3</vt:lpstr>
      <vt:lpstr>Facet</vt:lpstr>
      <vt:lpstr>Data Science &amp; Machine Learning</vt:lpstr>
      <vt:lpstr>DS &amp; ML – Capstone Project “Audience segmentation of a content app, based on its user’s propensity to watch a video in the next 2 days.” </vt:lpstr>
      <vt:lpstr>Capstone Project : Problem Statement</vt:lpstr>
      <vt:lpstr>Dataset Features</vt:lpstr>
      <vt:lpstr>Dataset Features</vt:lpstr>
      <vt:lpstr>Solution Overview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Recency-Frequency Approach To Segment Users</vt:lpstr>
      <vt:lpstr>Step 1 Define a column “epoch” as Unix Timestamp</vt:lpstr>
      <vt:lpstr>Step 2 Sort DataFrame in ascending order of epoch</vt:lpstr>
      <vt:lpstr>Step 4 Split into train &amp; test</vt:lpstr>
      <vt:lpstr>Step 5 For train-data, calculate frequency value &amp; score</vt:lpstr>
      <vt:lpstr>How did we do Step 5</vt:lpstr>
      <vt:lpstr>Step 6 For train-data, calculate Recency value &amp; score</vt:lpstr>
      <vt:lpstr>Step 7 Define Segments</vt:lpstr>
      <vt:lpstr>Step 8 Calculate count of users for segments</vt:lpstr>
      <vt:lpstr>Step 9 Define threshold for calculating f1 score</vt:lpstr>
      <vt:lpstr>Step 10 Get test data for 2 days</vt:lpstr>
      <vt:lpstr>PowerPoint Presentation</vt:lpstr>
      <vt:lpstr>Recency-Frequency Analysis</vt:lpstr>
      <vt:lpstr>Recommendation Engine</vt:lpstr>
      <vt:lpstr>Recommendation Engine</vt:lpstr>
      <vt:lpstr>Recommendation Engine</vt:lpstr>
      <vt:lpstr>Recommendation Engine</vt:lpstr>
      <vt:lpstr>Recommendation Engine</vt:lpstr>
      <vt:lpstr>DS &amp; ML – Capstone Project</vt:lpstr>
      <vt:lpstr>PowerPoint Presentation</vt:lpstr>
    </vt:vector>
  </TitlesOfParts>
  <Company>RIL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Rain water Harvesting</dc:title>
  <dc:creator>Rajesh Brid</dc:creator>
  <cp:lastModifiedBy>Rajesh Brid</cp:lastModifiedBy>
  <cp:revision>240</cp:revision>
  <dcterms:created xsi:type="dcterms:W3CDTF">2016-06-16T08:21:25Z</dcterms:created>
  <dcterms:modified xsi:type="dcterms:W3CDTF">2019-03-17T07:32:38Z</dcterms:modified>
</cp:coreProperties>
</file>